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sldIdLst>
    <p:sldId id="256" r:id="rId2"/>
    <p:sldId id="257" r:id="rId3"/>
    <p:sldId id="266" r:id="rId4"/>
    <p:sldId id="258" r:id="rId5"/>
    <p:sldId id="259" r:id="rId6"/>
    <p:sldId id="264" r:id="rId7"/>
    <p:sldId id="265" r:id="rId8"/>
    <p:sldId id="260" r:id="rId9"/>
    <p:sldId id="263" r:id="rId10"/>
    <p:sldId id="262" r:id="rId11"/>
    <p:sldId id="261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1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C884B-A903-4876-A85C-E9F23D82FDBC}" type="datetimeFigureOut">
              <a:rPr lang="en-US"/>
              <a:pPr>
                <a:defRPr/>
              </a:pPr>
              <a:t>11/10/2011</a:t>
            </a:fld>
            <a:endParaRPr lang="en-GB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2ABB3-D8C4-4685-A399-9623E4F2CA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82568-F761-44D6-9130-BD939CCF0CE1}" type="datetimeFigureOut">
              <a:rPr lang="en-US"/>
              <a:pPr>
                <a:defRPr/>
              </a:pPr>
              <a:t>11/10/2011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6E8ED-131A-4F57-BFF8-351E92FAA2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7B512-E36B-4A3E-93BC-C22D3E5FF2E3}" type="datetimeFigureOut">
              <a:rPr lang="en-US"/>
              <a:pPr>
                <a:defRPr/>
              </a:pPr>
              <a:t>11/10/2011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3BFC6-10BB-4E51-942D-AE14CED81F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72EA6-D288-4155-AD8B-2BAC262E4817}" type="datetimeFigureOut">
              <a:rPr lang="en-US"/>
              <a:pPr>
                <a:defRPr/>
              </a:pPr>
              <a:t>11/10/2011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0EEE8-0579-426E-9DD6-C6BE7E7838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GB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037A0-ECAF-4A13-BAAD-2A295ADBB5E4}" type="datetimeFigureOut">
              <a:rPr lang="en-US"/>
              <a:pPr>
                <a:defRPr/>
              </a:pPr>
              <a:t>11/10/2011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F8B57-0056-48C7-983E-3CB146A8A8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2867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B81B74-FBC2-4E23-8435-9B3EB2781B1B}" type="datetimeFigureOut">
              <a:rPr lang="en-US"/>
              <a:pPr>
                <a:defRPr/>
              </a:pPr>
              <a:t>11/10/2011</a:t>
            </a:fld>
            <a:endParaRPr lang="en-GB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40C1C1-BB01-45CD-9E93-225594894B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a/a2/6PanelDigipakOasisCD2008.jpg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2663825" y="3263900"/>
            <a:ext cx="6480175" cy="1169988"/>
          </a:xfrm>
        </p:spPr>
        <p:txBody>
          <a:bodyPr/>
          <a:lstStyle/>
          <a:p>
            <a:pPr eaLnBrk="1" hangingPunct="1"/>
            <a:r>
              <a:rPr lang="en-GB" sz="3200" smtClean="0">
                <a:latin typeface="Arial" charset="0"/>
              </a:rPr>
              <a:t>DigiPack</a:t>
            </a:r>
          </a:p>
          <a:p>
            <a:pPr eaLnBrk="1" hangingPunct="1"/>
            <a:r>
              <a:rPr lang="en-GB" sz="3200" smtClean="0">
                <a:latin typeface="Arial" charset="0"/>
              </a:rPr>
              <a:t>Year 13</a:t>
            </a:r>
          </a:p>
          <a:p>
            <a:pPr eaLnBrk="1" hangingPunct="1"/>
            <a:endParaRPr lang="en-GB" sz="3200" smtClean="0">
              <a:latin typeface="Arial" charset="0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55575" y="3946525"/>
            <a:ext cx="5472113" cy="2716213"/>
          </a:xfrm>
          <a:prstGeom prst="rect">
            <a:avLst/>
          </a:prstGeom>
          <a:noFill/>
          <a:ln w="76200" algn="ctr">
            <a:solidFill>
              <a:srgbClr val="3366FF"/>
            </a:solidFill>
            <a:round/>
            <a:headEnd/>
            <a:tailEnd/>
          </a:ln>
        </p:spPr>
        <p:txBody>
          <a:bodyPr tIns="0" rIns="45720" bIns="0" anchor="ctr"/>
          <a:lstStyle/>
          <a:p>
            <a:pPr algn="ctr" defTabSz="91440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GB" sz="3200" b="1" u="sng"/>
          </a:p>
          <a:p>
            <a:pPr algn="ctr" defTabSz="91440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GB" sz="3200" b="1" u="sng"/>
          </a:p>
          <a:p>
            <a:pPr algn="ctr" defTabSz="91440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GB" sz="3200" b="1" u="sng"/>
              <a:t>Lesson objective</a:t>
            </a:r>
          </a:p>
          <a:p>
            <a:pPr defTabSz="914400">
              <a:spcBef>
                <a:spcPct val="20000"/>
              </a:spcBef>
              <a:buClr>
                <a:schemeClr val="accent1"/>
              </a:buClr>
              <a:buSzPct val="80000"/>
              <a:buFont typeface="Arial" charset="0"/>
              <a:buChar char="•"/>
            </a:pPr>
            <a:r>
              <a:rPr lang="en-GB" sz="2800"/>
              <a:t>What is included in my DigiPack?</a:t>
            </a:r>
          </a:p>
          <a:p>
            <a:pPr defTabSz="91440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GB" sz="2800"/>
          </a:p>
          <a:p>
            <a:pPr defTabSz="91440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GB" sz="2800"/>
          </a:p>
        </p:txBody>
      </p:sp>
      <p:pic>
        <p:nvPicPr>
          <p:cNvPr id="13318" name="Picture 6" descr="Rihanna_FB_Giveaway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3825" y="406400"/>
            <a:ext cx="4486275" cy="2857500"/>
          </a:xfrm>
          <a:prstGeom prst="rect">
            <a:avLst/>
          </a:prstGeom>
          <a:noFill/>
        </p:spPr>
      </p:pic>
      <p:pic>
        <p:nvPicPr>
          <p:cNvPr id="13319" name="Picture 7" descr="413kRaf%252B21L__SS400_"/>
          <p:cNvPicPr>
            <a:picLocks noChangeAspect="1" noChangeArrowheads="1"/>
          </p:cNvPicPr>
          <p:nvPr/>
        </p:nvPicPr>
        <p:blipFill>
          <a:blip r:embed="rId3"/>
          <a:srcRect l="24959" t="6876" r="19041" b="5917"/>
          <a:stretch>
            <a:fillRect/>
          </a:stretch>
        </p:blipFill>
        <p:spPr bwMode="auto">
          <a:xfrm>
            <a:off x="0" y="0"/>
            <a:ext cx="2133600" cy="3433763"/>
          </a:xfrm>
          <a:prstGeom prst="rect">
            <a:avLst/>
          </a:prstGeom>
          <a:noFill/>
        </p:spPr>
      </p:pic>
      <p:pic>
        <p:nvPicPr>
          <p:cNvPr id="13320" name="Picture 8" descr="8191Rihanna-Loud-la-11-15-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5188" y="4203700"/>
            <a:ext cx="2874962" cy="204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 smtClean="0">
              <a:latin typeface="Franklin Gothic Book" pitchFamily="34" charset="0"/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 smtClean="0">
              <a:latin typeface="Arial" charset="0"/>
            </a:endParaRPr>
          </a:p>
        </p:txBody>
      </p:sp>
      <p:pic>
        <p:nvPicPr>
          <p:cNvPr id="35845" name="Picture 5" descr="dvd_digi_8panel_audio_machine_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 smtClean="0">
              <a:latin typeface="Franklin Gothic Book" pitchFamily="34" charset="0"/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 smtClean="0">
              <a:latin typeface="Arial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 l="3125" t="28125" r="17497" b="331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 smtClean="0">
              <a:latin typeface="Franklin Gothic Book" pitchFamily="34" charset="0"/>
            </a:endParaRPr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 smtClean="0">
              <a:latin typeface="Arial" charset="0"/>
            </a:endParaRPr>
          </a:p>
        </p:txBody>
      </p:sp>
      <p:pic>
        <p:nvPicPr>
          <p:cNvPr id="46085" name="Picture 5" descr="Digip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 smtClean="0">
              <a:latin typeface="Franklin Gothic Book" pitchFamily="34" charset="0"/>
            </a:endParaRPr>
          </a:p>
        </p:txBody>
      </p:sp>
      <p:sp>
        <p:nvSpPr>
          <p:cNvPr id="4813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 smtClean="0">
              <a:latin typeface="Arial" charset="0"/>
            </a:endParaRPr>
          </a:p>
        </p:txBody>
      </p:sp>
      <p:pic>
        <p:nvPicPr>
          <p:cNvPr id="48133" name="Picture 5" descr="digipa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638"/>
            <a:ext cx="9144000" cy="6583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 smtClean="0">
              <a:latin typeface="Franklin Gothic Book" pitchFamily="34" charset="0"/>
            </a:endParaRPr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 smtClean="0">
              <a:latin typeface="Arial" charset="0"/>
            </a:endParaRPr>
          </a:p>
        </p:txBody>
      </p:sp>
      <p:pic>
        <p:nvPicPr>
          <p:cNvPr id="47109" name="Picture 5" descr="rihanna%2Bdigipak_Page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 smtClean="0">
              <a:latin typeface="Franklin Gothic Book" pitchFamily="34" charset="0"/>
            </a:endParaRPr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 smtClean="0">
              <a:latin typeface="Arial" charset="0"/>
            </a:endParaRPr>
          </a:p>
        </p:txBody>
      </p:sp>
      <p:pic>
        <p:nvPicPr>
          <p:cNvPr id="49157" name="Picture 5" descr="4ce6a2b8a7072-DowntownAbbeyCastAdve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5425" y="0"/>
            <a:ext cx="3178175" cy="6858000"/>
          </a:xfrm>
          <a:prstGeom prst="rect">
            <a:avLst/>
          </a:prstGeom>
          <a:noFill/>
        </p:spPr>
      </p:pic>
      <p:pic>
        <p:nvPicPr>
          <p:cNvPr id="49159" name="Picture 7" descr="gossip_girl_poster_chu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16225" cy="6858000"/>
          </a:xfrm>
          <a:prstGeom prst="rect">
            <a:avLst/>
          </a:prstGeom>
          <a:noFill/>
        </p:spPr>
      </p:pic>
      <p:pic>
        <p:nvPicPr>
          <p:cNvPr id="49161" name="Picture 9" descr="normal_vampirediaries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0"/>
            <a:ext cx="3200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 lIns="91440" rIns="91440">
            <a:noAutofit/>
          </a:bodyPr>
          <a:lstStyle/>
          <a:p>
            <a:r>
              <a:rPr lang="en-GB" smtClean="0">
                <a:latin typeface="Franklin Gothic Book" pitchFamily="34" charset="0"/>
              </a:rPr>
              <a:t>Coursework Briefs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228600" y="2963863"/>
            <a:ext cx="2867025" cy="3594100"/>
          </a:xfrm>
          <a:ln w="57150" cap="flat" algn="ctr">
            <a:solidFill>
              <a:schemeClr val="accent6"/>
            </a:solidFill>
            <a:headEnd type="none" w="med" len="med"/>
            <a:tailEnd type="none" w="med" len="med"/>
          </a:ln>
        </p:spPr>
        <p:txBody>
          <a:bodyPr/>
          <a:lstStyle/>
          <a:p>
            <a:pPr marL="342900" indent="-228600"/>
            <a:r>
              <a:rPr lang="en-GB" sz="4700" b="1" smtClean="0">
                <a:latin typeface="Arial" charset="0"/>
              </a:rPr>
              <a:t>Music </a:t>
            </a:r>
          </a:p>
          <a:p>
            <a:pPr marL="342900" indent="-228600"/>
            <a:r>
              <a:rPr lang="en-GB" sz="2600" smtClean="0">
                <a:latin typeface="Arial" charset="0"/>
              </a:rPr>
              <a:t>Music Promo Video</a:t>
            </a:r>
          </a:p>
          <a:p>
            <a:pPr marL="342900" indent="-228600"/>
            <a:r>
              <a:rPr lang="en-GB" sz="2600" smtClean="0">
                <a:latin typeface="Arial" charset="0"/>
              </a:rPr>
              <a:t>Magazine Advertisement</a:t>
            </a:r>
          </a:p>
          <a:p>
            <a:pPr marL="342900" indent="-228600"/>
            <a:r>
              <a:rPr lang="en-GB" sz="2600" smtClean="0">
                <a:latin typeface="Arial" charset="0"/>
              </a:rPr>
              <a:t>CD/DVD cover</a:t>
            </a:r>
          </a:p>
        </p:txBody>
      </p:sp>
      <p:sp>
        <p:nvSpPr>
          <p:cNvPr id="3072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970213" y="1995488"/>
            <a:ext cx="3657600" cy="639762"/>
          </a:xfrm>
        </p:spPr>
        <p:txBody>
          <a:bodyPr anchor="b"/>
          <a:lstStyle/>
          <a:p>
            <a:pPr marL="0" indent="0" algn="ctr">
              <a:buFont typeface="Wingdings 2" pitchFamily="18" charset="2"/>
              <a:buNone/>
            </a:pPr>
            <a:r>
              <a:rPr lang="en-GB" sz="4200" b="1" smtClean="0">
                <a:solidFill>
                  <a:schemeClr val="tx2"/>
                </a:solidFill>
                <a:latin typeface="Arial" charset="0"/>
              </a:rPr>
              <a:t>Film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3198813" y="2914650"/>
            <a:ext cx="2859087" cy="3594100"/>
          </a:xfrm>
          <a:ln w="57150" cap="flat" algn="ctr">
            <a:solidFill>
              <a:schemeClr val="accent5"/>
            </a:solidFill>
            <a:headEnd type="none" w="med" len="med"/>
            <a:tailEnd type="none" w="med" len="med"/>
          </a:ln>
        </p:spPr>
        <p:txBody>
          <a:bodyPr/>
          <a:lstStyle/>
          <a:p>
            <a:pPr marL="342900" indent="-228600"/>
            <a:r>
              <a:rPr lang="en-GB" sz="5000" b="1" smtClean="0">
                <a:latin typeface="Arial" charset="0"/>
              </a:rPr>
              <a:t>Film</a:t>
            </a:r>
            <a:r>
              <a:rPr lang="en-GB" sz="4200" b="1" smtClean="0">
                <a:latin typeface="Arial" charset="0"/>
              </a:rPr>
              <a:t> </a:t>
            </a:r>
          </a:p>
          <a:p>
            <a:pPr marL="342900" indent="-228600"/>
            <a:r>
              <a:rPr lang="en-GB" sz="2900" smtClean="0">
                <a:latin typeface="Arial" charset="0"/>
              </a:rPr>
              <a:t>Film trailer</a:t>
            </a:r>
          </a:p>
          <a:p>
            <a:pPr marL="342900" indent="-228600"/>
            <a:r>
              <a:rPr lang="en-GB" sz="2900" smtClean="0">
                <a:latin typeface="Arial" charset="0"/>
              </a:rPr>
              <a:t>Film magazine front cover</a:t>
            </a:r>
          </a:p>
          <a:p>
            <a:pPr marL="342900" indent="-228600"/>
            <a:r>
              <a:rPr lang="en-GB" sz="2900" smtClean="0">
                <a:latin typeface="Arial" charset="0"/>
              </a:rPr>
              <a:t>Film poster</a:t>
            </a:r>
          </a:p>
        </p:txBody>
      </p:sp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2517775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8813" y="1817688"/>
            <a:ext cx="2859087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7"/>
          <p:cNvSpPr>
            <a:spLocks/>
          </p:cNvSpPr>
          <p:nvPr/>
        </p:nvSpPr>
        <p:spPr bwMode="auto">
          <a:xfrm>
            <a:off x="6186488" y="2914650"/>
            <a:ext cx="2859087" cy="35941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marL="342900" indent="-228600" defTabSz="9144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GB" sz="5000" b="1"/>
              <a:t>TV</a:t>
            </a:r>
            <a:r>
              <a:rPr lang="en-GB" sz="4200"/>
              <a:t> </a:t>
            </a:r>
          </a:p>
          <a:p>
            <a:pPr marL="342900" indent="-228600" defTabSz="9144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GB" sz="2500"/>
              <a:t>Soap Trailer</a:t>
            </a:r>
          </a:p>
          <a:p>
            <a:pPr marL="342900" indent="-228600" defTabSz="9144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GB" sz="2500"/>
              <a:t>Front cover TV listings magazine</a:t>
            </a:r>
          </a:p>
          <a:p>
            <a:pPr marL="342900" indent="-228600" defTabSz="9144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GB" sz="2500"/>
              <a:t>TV Soap poster</a:t>
            </a:r>
          </a:p>
        </p:txBody>
      </p:sp>
      <p:pic>
        <p:nvPicPr>
          <p:cNvPr id="30731" name="Picture 11" descr="google-tv-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3563" y="1176338"/>
            <a:ext cx="2022475" cy="1444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>
                <a:latin typeface="Franklin Gothic Book" pitchFamily="34" charset="0"/>
              </a:rPr>
              <a:t>Digipak: What’s the point?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mtClean="0">
                <a:latin typeface="Arial" charset="0"/>
              </a:rPr>
              <a:t>Synergy</a:t>
            </a:r>
          </a:p>
          <a:p>
            <a:r>
              <a:rPr lang="en-GB" smtClean="0">
                <a:latin typeface="Arial" charset="0"/>
              </a:rPr>
              <a:t>CD/DVD</a:t>
            </a:r>
          </a:p>
          <a:p>
            <a:r>
              <a:rPr lang="en-GB" smtClean="0">
                <a:latin typeface="Arial" charset="0"/>
              </a:rPr>
              <a:t>Music/film/TV Video</a:t>
            </a:r>
          </a:p>
          <a:p>
            <a:r>
              <a:rPr lang="en-GB" smtClean="0">
                <a:latin typeface="Arial" charset="0"/>
              </a:rPr>
              <a:t>Album/Magazine Advert</a:t>
            </a:r>
          </a:p>
          <a:p>
            <a:endParaRPr lang="en-GB" smtClean="0">
              <a:latin typeface="Arial" charset="0"/>
            </a:endParaRPr>
          </a:p>
        </p:txBody>
      </p:sp>
      <p:pic>
        <p:nvPicPr>
          <p:cNvPr id="45061" name="Picture 5" descr="Rihanna_FB_Giveaway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4486275" cy="2857500"/>
          </a:xfrm>
          <a:prstGeom prst="rect">
            <a:avLst/>
          </a:prstGeom>
          <a:noFill/>
        </p:spPr>
      </p:pic>
      <p:pic>
        <p:nvPicPr>
          <p:cNvPr id="45063" name="Picture 7" descr="413kRaf%252B21L__SS400_"/>
          <p:cNvPicPr>
            <a:picLocks noChangeAspect="1" noChangeArrowheads="1"/>
          </p:cNvPicPr>
          <p:nvPr/>
        </p:nvPicPr>
        <p:blipFill>
          <a:blip r:embed="rId3"/>
          <a:srcRect l="24959" t="6876" r="19041" b="5917"/>
          <a:stretch>
            <a:fillRect/>
          </a:stretch>
        </p:blipFill>
        <p:spPr bwMode="auto">
          <a:xfrm>
            <a:off x="6913563" y="3578225"/>
            <a:ext cx="1722437" cy="3279775"/>
          </a:xfrm>
          <a:prstGeom prst="rect">
            <a:avLst/>
          </a:prstGeom>
          <a:noFill/>
        </p:spPr>
      </p:pic>
      <p:pic>
        <p:nvPicPr>
          <p:cNvPr id="45065" name="Picture 9" descr="8191Rihanna-Loud-la-11-15-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6275" y="1273175"/>
            <a:ext cx="2874963" cy="204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 smtClean="0">
              <a:latin typeface="Franklin Gothic Book" pitchFamily="34" charset="0"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 smtClean="0">
              <a:latin typeface="Arial" charset="0"/>
            </a:endParaRPr>
          </a:p>
        </p:txBody>
      </p:sp>
      <p:pic>
        <p:nvPicPr>
          <p:cNvPr id="31750" name="Picture 6" descr="GROUP+19+Music+Magazine+Advert"/>
          <p:cNvPicPr>
            <a:picLocks noChangeAspect="1" noChangeArrowheads="1"/>
          </p:cNvPicPr>
          <p:nvPr/>
        </p:nvPicPr>
        <p:blipFill>
          <a:blip r:embed="rId2"/>
          <a:srcRect l="6339" t="5702" r="6526" b="7523"/>
          <a:stretch>
            <a:fillRect/>
          </a:stretch>
        </p:blipFill>
        <p:spPr bwMode="auto">
          <a:xfrm>
            <a:off x="0" y="0"/>
            <a:ext cx="2946400" cy="6858000"/>
          </a:xfrm>
          <a:prstGeom prst="rect">
            <a:avLst/>
          </a:prstGeom>
          <a:noFill/>
        </p:spPr>
      </p:pic>
      <p:pic>
        <p:nvPicPr>
          <p:cNvPr id="31752" name="Picture 8" descr="2009-08-TSR20th-mo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4975" y="0"/>
            <a:ext cx="3149600" cy="6858000"/>
          </a:xfrm>
          <a:prstGeom prst="rect">
            <a:avLst/>
          </a:prstGeom>
          <a:noFill/>
        </p:spPr>
      </p:pic>
      <p:pic>
        <p:nvPicPr>
          <p:cNvPr id="31754" name="Picture 10" descr="Picture+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4575" y="23813"/>
            <a:ext cx="3019425" cy="6834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>
                <a:latin typeface="Franklin Gothic Book" pitchFamily="34" charset="0"/>
              </a:rPr>
              <a:t>What do you see?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sz="2600" smtClean="0">
                <a:latin typeface="Arial" charset="0"/>
              </a:rPr>
              <a:t>Name of artist</a:t>
            </a:r>
          </a:p>
          <a:p>
            <a:r>
              <a:rPr lang="en-GB" sz="2600" smtClean="0">
                <a:latin typeface="Arial" charset="0"/>
              </a:rPr>
              <a:t>Name of album</a:t>
            </a:r>
          </a:p>
          <a:p>
            <a:r>
              <a:rPr lang="en-GB" sz="2600" smtClean="0">
                <a:latin typeface="Arial" charset="0"/>
              </a:rPr>
              <a:t>Reviews</a:t>
            </a:r>
          </a:p>
          <a:p>
            <a:r>
              <a:rPr lang="en-GB" sz="2600" smtClean="0">
                <a:latin typeface="Arial" charset="0"/>
              </a:rPr>
              <a:t>Stars</a:t>
            </a:r>
          </a:p>
          <a:p>
            <a:r>
              <a:rPr lang="en-GB" sz="2600" smtClean="0">
                <a:latin typeface="Arial" charset="0"/>
              </a:rPr>
              <a:t>Date </a:t>
            </a:r>
          </a:p>
          <a:p>
            <a:r>
              <a:rPr lang="en-GB" sz="2600" smtClean="0">
                <a:latin typeface="Arial" charset="0"/>
              </a:rPr>
              <a:t>Record label</a:t>
            </a:r>
          </a:p>
          <a:p>
            <a:r>
              <a:rPr lang="en-GB" sz="2600" smtClean="0">
                <a:latin typeface="Arial" charset="0"/>
              </a:rPr>
              <a:t>Sponsors </a:t>
            </a:r>
          </a:p>
          <a:p>
            <a:r>
              <a:rPr lang="en-GB" sz="2600" smtClean="0">
                <a:latin typeface="Arial" charset="0"/>
              </a:rPr>
              <a:t>Where can you buy it?</a:t>
            </a:r>
          </a:p>
          <a:p>
            <a:r>
              <a:rPr lang="en-GB" sz="2600" smtClean="0">
                <a:latin typeface="Arial" charset="0"/>
              </a:rPr>
              <a:t>Images of artist?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 smtClean="0">
              <a:latin typeface="Franklin Gothic Book" pitchFamily="34" charset="0"/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 smtClean="0">
              <a:latin typeface="Arial" charset="0"/>
            </a:endParaRPr>
          </a:p>
        </p:txBody>
      </p:sp>
      <p:pic>
        <p:nvPicPr>
          <p:cNvPr id="37893" name="Picture 5" descr="image_thumb%5B3%5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90863" cy="6858000"/>
          </a:xfrm>
          <a:prstGeom prst="rect">
            <a:avLst/>
          </a:prstGeom>
          <a:noFill/>
        </p:spPr>
      </p:pic>
      <p:pic>
        <p:nvPicPr>
          <p:cNvPr id="37895" name="Picture 7" descr="coverscan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0863" y="1417638"/>
            <a:ext cx="6053137" cy="3824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totaltvguide12739752350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052513"/>
            <a:ext cx="3168650" cy="49688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325" y="53975"/>
            <a:ext cx="7620000" cy="1143000"/>
          </a:xfrm>
        </p:spPr>
        <p:txBody>
          <a:bodyPr lIns="91440" rIns="91440">
            <a:noAutofit/>
          </a:bodyPr>
          <a:lstStyle/>
          <a:p>
            <a:r>
              <a:rPr lang="en-GB" smtClean="0">
                <a:latin typeface="Franklin Gothic Book" pitchFamily="34" charset="0"/>
              </a:rPr>
              <a:t>Key terms</a:t>
            </a:r>
          </a:p>
        </p:txBody>
      </p:sp>
      <p:sp>
        <p:nvSpPr>
          <p:cNvPr id="3891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42900" indent="-228600"/>
            <a:endParaRPr lang="en-GB" smtClean="0">
              <a:latin typeface="Arial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003800" y="692150"/>
            <a:ext cx="1439863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8" name="Text Box 27"/>
          <p:cNvSpPr txBox="1">
            <a:spLocks noChangeArrowheads="1"/>
          </p:cNvSpPr>
          <p:nvPr/>
        </p:nvSpPr>
        <p:spPr bwMode="auto">
          <a:xfrm>
            <a:off x="6659563" y="476250"/>
            <a:ext cx="1873250" cy="431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spcAft>
                <a:spcPts val="1000"/>
              </a:spcAft>
            </a:pPr>
            <a:r>
              <a:rPr lang="en-GB" b="1">
                <a:cs typeface="Arial" charset="0"/>
              </a:rPr>
              <a:t>STRAPLINE</a:t>
            </a:r>
            <a:endParaRPr lang="en-US">
              <a:cs typeface="Arial" charset="0"/>
            </a:endParaRPr>
          </a:p>
        </p:txBody>
      </p:sp>
      <p:sp>
        <p:nvSpPr>
          <p:cNvPr id="38919" name="Text Box 28"/>
          <p:cNvSpPr txBox="1">
            <a:spLocks noChangeArrowheads="1"/>
          </p:cNvSpPr>
          <p:nvPr/>
        </p:nvSpPr>
        <p:spPr bwMode="auto">
          <a:xfrm>
            <a:off x="250825" y="5534025"/>
            <a:ext cx="1692275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spcAft>
                <a:spcPts val="1000"/>
              </a:spcAft>
            </a:pPr>
            <a:r>
              <a:rPr lang="en-GB" b="1">
                <a:cs typeface="Arial" charset="0"/>
              </a:rPr>
              <a:t>SELL LINES</a:t>
            </a:r>
            <a:endParaRPr lang="en-US">
              <a:cs typeface="Arial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096963" y="3916363"/>
            <a:ext cx="1243012" cy="295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1" name="Text Box 29"/>
          <p:cNvSpPr txBox="1">
            <a:spLocks noChangeArrowheads="1"/>
          </p:cNvSpPr>
          <p:nvPr/>
        </p:nvSpPr>
        <p:spPr bwMode="auto">
          <a:xfrm>
            <a:off x="6446838" y="3127375"/>
            <a:ext cx="1847850" cy="4127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spcAft>
                <a:spcPts val="1000"/>
              </a:spcAft>
            </a:pPr>
            <a:r>
              <a:rPr lang="en-GB" b="1">
                <a:cs typeface="Arial" charset="0"/>
              </a:rPr>
              <a:t>LEAD STORY</a:t>
            </a:r>
            <a:endParaRPr lang="en-US">
              <a:cs typeface="Arial" charset="0"/>
            </a:endParaRPr>
          </a:p>
        </p:txBody>
      </p:sp>
      <p:cxnSp>
        <p:nvCxnSpPr>
          <p:cNvPr id="2053" name="Straight Arrow Connector 2052"/>
          <p:cNvCxnSpPr>
            <a:stCxn id="38921" idx="1"/>
          </p:cNvCxnSpPr>
          <p:nvPr/>
        </p:nvCxnSpPr>
        <p:spPr>
          <a:xfrm flipH="1" flipV="1">
            <a:off x="5797550" y="3333750"/>
            <a:ext cx="6492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3" name="Text Box 30"/>
          <p:cNvSpPr txBox="1">
            <a:spLocks noChangeArrowheads="1"/>
          </p:cNvSpPr>
          <p:nvPr/>
        </p:nvSpPr>
        <p:spPr bwMode="auto">
          <a:xfrm>
            <a:off x="6243638" y="1976438"/>
            <a:ext cx="2011362" cy="7635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spcAft>
                <a:spcPts val="1000"/>
              </a:spcAft>
            </a:pPr>
            <a:r>
              <a:rPr lang="en-GB" b="1">
                <a:cs typeface="Arial" charset="0"/>
              </a:rPr>
              <a:t>MAIN IMAGE/</a:t>
            </a:r>
          </a:p>
          <a:p>
            <a:pPr defTabSz="914400">
              <a:spcAft>
                <a:spcPts val="1000"/>
              </a:spcAft>
            </a:pPr>
            <a:r>
              <a:rPr lang="en-GB" b="1">
                <a:cs typeface="Arial" charset="0"/>
              </a:rPr>
              <a:t>FOCAL POINT</a:t>
            </a:r>
            <a:endParaRPr lang="en-US">
              <a:cs typeface="Arial" charset="0"/>
            </a:endParaRPr>
          </a:p>
        </p:txBody>
      </p:sp>
      <p:cxnSp>
        <p:nvCxnSpPr>
          <p:cNvPr id="2056" name="Straight Arrow Connector 2055"/>
          <p:cNvCxnSpPr/>
          <p:nvPr/>
        </p:nvCxnSpPr>
        <p:spPr>
          <a:xfrm flipH="1">
            <a:off x="4572000" y="2555875"/>
            <a:ext cx="1808163" cy="184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5" name="Text Box 31"/>
          <p:cNvSpPr txBox="1">
            <a:spLocks noChangeArrowheads="1"/>
          </p:cNvSpPr>
          <p:nvPr/>
        </p:nvSpPr>
        <p:spPr bwMode="auto">
          <a:xfrm>
            <a:off x="246063" y="1412875"/>
            <a:ext cx="1554162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spcAft>
                <a:spcPts val="1000"/>
              </a:spcAft>
            </a:pPr>
            <a:r>
              <a:rPr lang="en-GB" b="1">
                <a:cs typeface="Arial" charset="0"/>
              </a:rPr>
              <a:t>MASTHEAD</a:t>
            </a:r>
            <a:endParaRPr lang="en-US">
              <a:cs typeface="Arial" charset="0"/>
            </a:endParaRPr>
          </a:p>
        </p:txBody>
      </p:sp>
      <p:sp>
        <p:nvSpPr>
          <p:cNvPr id="38927" name="Text Box 29"/>
          <p:cNvSpPr txBox="1">
            <a:spLocks noChangeArrowheads="1"/>
          </p:cNvSpPr>
          <p:nvPr/>
        </p:nvSpPr>
        <p:spPr bwMode="auto">
          <a:xfrm>
            <a:off x="6324600" y="5527675"/>
            <a:ext cx="1847850" cy="4127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spcAft>
                <a:spcPts val="1000"/>
              </a:spcAft>
            </a:pPr>
            <a:r>
              <a:rPr lang="en-GB" b="1">
                <a:cs typeface="Arial" charset="0"/>
              </a:rPr>
              <a:t>Exclusive</a:t>
            </a:r>
            <a:endParaRPr lang="en-US">
              <a:cs typeface="Arial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5729288" y="5740400"/>
            <a:ext cx="6508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9" name="Text Box 29"/>
          <p:cNvSpPr txBox="1">
            <a:spLocks noChangeArrowheads="1"/>
          </p:cNvSpPr>
          <p:nvPr/>
        </p:nvSpPr>
        <p:spPr bwMode="auto">
          <a:xfrm>
            <a:off x="57150" y="4005263"/>
            <a:ext cx="1039813" cy="4127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spcAft>
                <a:spcPts val="1000"/>
              </a:spcAft>
            </a:pPr>
            <a:r>
              <a:rPr lang="en-GB" b="1">
                <a:cs typeface="Arial" charset="0"/>
              </a:rPr>
              <a:t>Advice</a:t>
            </a:r>
            <a:endParaRPr lang="en-US">
              <a:cs typeface="Arial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1700213" y="4876800"/>
            <a:ext cx="792162" cy="809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1" name="Text Box 29"/>
          <p:cNvSpPr txBox="1">
            <a:spLocks noChangeArrowheads="1"/>
          </p:cNvSpPr>
          <p:nvPr/>
        </p:nvSpPr>
        <p:spPr bwMode="auto">
          <a:xfrm>
            <a:off x="576263" y="2784475"/>
            <a:ext cx="850900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spcAft>
                <a:spcPts val="1000"/>
              </a:spcAft>
            </a:pPr>
            <a:r>
              <a:rPr lang="en-GB" b="1">
                <a:cs typeface="Arial" charset="0"/>
              </a:rPr>
              <a:t>Stars</a:t>
            </a:r>
            <a:endParaRPr lang="en-US">
              <a:cs typeface="Arial" charset="0"/>
            </a:endParaRPr>
          </a:p>
        </p:txBody>
      </p:sp>
      <p:cxnSp>
        <p:nvCxnSpPr>
          <p:cNvPr id="2065" name="Straight Arrow Connector 2064"/>
          <p:cNvCxnSpPr/>
          <p:nvPr/>
        </p:nvCxnSpPr>
        <p:spPr>
          <a:xfrm>
            <a:off x="1943100" y="1603375"/>
            <a:ext cx="6842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655763" y="2971800"/>
            <a:ext cx="6842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4" name="Text Box 29"/>
          <p:cNvSpPr txBox="1">
            <a:spLocks noChangeArrowheads="1"/>
          </p:cNvSpPr>
          <p:nvPr/>
        </p:nvSpPr>
        <p:spPr bwMode="auto">
          <a:xfrm>
            <a:off x="6324600" y="4022725"/>
            <a:ext cx="1236663" cy="3952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spcAft>
                <a:spcPts val="1000"/>
              </a:spcAft>
            </a:pPr>
            <a:r>
              <a:rPr lang="en-GB" b="1">
                <a:cs typeface="Arial" charset="0"/>
              </a:rPr>
              <a:t>Shock</a:t>
            </a:r>
            <a:endParaRPr lang="en-US">
              <a:cs typeface="Arial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5724525" y="4418013"/>
            <a:ext cx="600075" cy="163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6" name="Text Box 31"/>
          <p:cNvSpPr txBox="1">
            <a:spLocks noChangeArrowheads="1"/>
          </p:cNvSpPr>
          <p:nvPr/>
        </p:nvSpPr>
        <p:spPr bwMode="auto">
          <a:xfrm>
            <a:off x="246063" y="2060575"/>
            <a:ext cx="1878012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spcAft>
                <a:spcPts val="1000"/>
              </a:spcAft>
            </a:pPr>
            <a:r>
              <a:rPr lang="en-GB" b="1">
                <a:cs typeface="Arial" charset="0"/>
              </a:rPr>
              <a:t>Web address</a:t>
            </a:r>
            <a:endParaRPr lang="en-US">
              <a:cs typeface="Arial" charset="0"/>
            </a:endParaRPr>
          </a:p>
        </p:txBody>
      </p:sp>
      <p:sp>
        <p:nvSpPr>
          <p:cNvPr id="38937" name="Text Box 28"/>
          <p:cNvSpPr txBox="1">
            <a:spLocks noChangeArrowheads="1"/>
          </p:cNvSpPr>
          <p:nvPr/>
        </p:nvSpPr>
        <p:spPr bwMode="auto">
          <a:xfrm>
            <a:off x="179388" y="6165850"/>
            <a:ext cx="129698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spcAft>
                <a:spcPts val="1000"/>
              </a:spcAft>
            </a:pPr>
            <a:r>
              <a:rPr lang="en-GB" b="1">
                <a:cs typeface="Arial" charset="0"/>
              </a:rPr>
              <a:t>Barcodes</a:t>
            </a:r>
            <a:endParaRPr lang="en-US">
              <a:cs typeface="Arial" charset="0"/>
            </a:endParaRPr>
          </a:p>
        </p:txBody>
      </p:sp>
      <p:sp>
        <p:nvSpPr>
          <p:cNvPr id="38938" name="Text Box 28"/>
          <p:cNvSpPr txBox="1">
            <a:spLocks noChangeArrowheads="1"/>
          </p:cNvSpPr>
          <p:nvPr/>
        </p:nvSpPr>
        <p:spPr bwMode="auto">
          <a:xfrm>
            <a:off x="250825" y="4652963"/>
            <a:ext cx="1296988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spcAft>
                <a:spcPts val="1000"/>
              </a:spcAft>
            </a:pPr>
            <a:r>
              <a:rPr lang="en-GB" b="1">
                <a:cs typeface="Arial" charset="0"/>
              </a:rPr>
              <a:t>Feature</a:t>
            </a:r>
            <a:endParaRPr lang="en-US">
              <a:cs typeface="Arial" charset="0"/>
            </a:endParaRPr>
          </a:p>
        </p:txBody>
      </p:sp>
      <p:sp>
        <p:nvSpPr>
          <p:cNvPr id="38939" name="Text Box 28"/>
          <p:cNvSpPr txBox="1">
            <a:spLocks noChangeArrowheads="1"/>
          </p:cNvSpPr>
          <p:nvPr/>
        </p:nvSpPr>
        <p:spPr bwMode="auto">
          <a:xfrm>
            <a:off x="323850" y="3429000"/>
            <a:ext cx="1296988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spcAft>
                <a:spcPts val="1000"/>
              </a:spcAft>
            </a:pPr>
            <a:r>
              <a:rPr lang="en-GB" b="1">
                <a:cs typeface="Arial" charset="0"/>
              </a:rPr>
              <a:t>Banner</a:t>
            </a:r>
            <a:endParaRPr lang="en-US">
              <a:cs typeface="Arial" charset="0"/>
            </a:endParaRP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3276600" y="404813"/>
            <a:ext cx="1296988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spcAft>
                <a:spcPts val="1000"/>
              </a:spcAft>
            </a:pPr>
            <a:r>
              <a:rPr lang="en-GB" b="1">
                <a:cs typeface="Arial" charset="0"/>
              </a:rPr>
              <a:t>Headline</a:t>
            </a:r>
            <a:endParaRPr lang="en-US">
              <a:cs typeface="Arial" charset="0"/>
            </a:endParaRPr>
          </a:p>
        </p:txBody>
      </p:sp>
      <p:sp>
        <p:nvSpPr>
          <p:cNvPr id="38941" name="Text Box 28"/>
          <p:cNvSpPr txBox="1">
            <a:spLocks noChangeArrowheads="1"/>
          </p:cNvSpPr>
          <p:nvPr/>
        </p:nvSpPr>
        <p:spPr bwMode="auto">
          <a:xfrm>
            <a:off x="4716463" y="260350"/>
            <a:ext cx="129698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spcAft>
                <a:spcPts val="1000"/>
              </a:spcAft>
            </a:pPr>
            <a:r>
              <a:rPr lang="en-GB" b="1">
                <a:cs typeface="Arial" charset="0"/>
              </a:rPr>
              <a:t>Offer</a:t>
            </a:r>
            <a:endParaRPr lang="en-US">
              <a:cs typeface="Arial" charset="0"/>
            </a:endParaRPr>
          </a:p>
        </p:txBody>
      </p:sp>
      <p:sp>
        <p:nvSpPr>
          <p:cNvPr id="38942" name="Text Box 28"/>
          <p:cNvSpPr txBox="1">
            <a:spLocks noChangeArrowheads="1"/>
          </p:cNvSpPr>
          <p:nvPr/>
        </p:nvSpPr>
        <p:spPr bwMode="auto">
          <a:xfrm>
            <a:off x="6156325" y="1125538"/>
            <a:ext cx="1655763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spcAft>
                <a:spcPts val="1000"/>
              </a:spcAft>
            </a:pPr>
            <a:r>
              <a:rPr lang="en-GB" b="1">
                <a:cs typeface="Arial" charset="0"/>
              </a:rPr>
              <a:t>Competition</a:t>
            </a:r>
            <a:endParaRPr lang="en-US">
              <a:cs typeface="Arial" charset="0"/>
            </a:endParaRPr>
          </a:p>
        </p:txBody>
      </p:sp>
      <p:sp>
        <p:nvSpPr>
          <p:cNvPr id="38943" name="Text Box 28"/>
          <p:cNvSpPr txBox="1">
            <a:spLocks noChangeArrowheads="1"/>
          </p:cNvSpPr>
          <p:nvPr/>
        </p:nvSpPr>
        <p:spPr bwMode="auto">
          <a:xfrm>
            <a:off x="6084888" y="4797425"/>
            <a:ext cx="863600" cy="3603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spcAft>
                <a:spcPts val="1000"/>
              </a:spcAft>
            </a:pPr>
            <a:r>
              <a:rPr lang="en-GB" b="1">
                <a:cs typeface="Arial" charset="0"/>
              </a:rPr>
              <a:t>Pug</a:t>
            </a:r>
            <a:endParaRPr lang="en-US">
              <a:cs typeface="Arial" charset="0"/>
            </a:endParaRPr>
          </a:p>
        </p:txBody>
      </p:sp>
      <p:sp>
        <p:nvSpPr>
          <p:cNvPr id="38944" name="Text Box 29"/>
          <p:cNvSpPr txBox="1">
            <a:spLocks noChangeArrowheads="1"/>
          </p:cNvSpPr>
          <p:nvPr/>
        </p:nvSpPr>
        <p:spPr bwMode="auto">
          <a:xfrm>
            <a:off x="7164388" y="4581525"/>
            <a:ext cx="936625" cy="4127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spcAft>
                <a:spcPts val="1000"/>
              </a:spcAft>
            </a:pPr>
            <a:r>
              <a:rPr lang="en-GB" b="1">
                <a:cs typeface="Arial" charset="0"/>
              </a:rPr>
              <a:t>Price</a:t>
            </a:r>
            <a:endParaRPr lang="en-US">
              <a:cs typeface="Arial" charset="0"/>
            </a:endParaRPr>
          </a:p>
        </p:txBody>
      </p:sp>
      <p:sp>
        <p:nvSpPr>
          <p:cNvPr id="38945" name="Text Box 29"/>
          <p:cNvSpPr txBox="1">
            <a:spLocks noChangeArrowheads="1"/>
          </p:cNvSpPr>
          <p:nvPr/>
        </p:nvSpPr>
        <p:spPr bwMode="auto">
          <a:xfrm>
            <a:off x="7561263" y="3716338"/>
            <a:ext cx="1547812" cy="4127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spcAft>
                <a:spcPts val="1000"/>
              </a:spcAft>
            </a:pPr>
            <a:r>
              <a:rPr lang="en-GB" b="1">
                <a:cs typeface="Arial" charset="0"/>
              </a:rPr>
              <a:t>Competition</a:t>
            </a: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 smtClean="0">
              <a:latin typeface="Franklin Gothic Book" pitchFamily="34" charset="0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 smtClean="0">
              <a:latin typeface="Arial" charset="0"/>
            </a:endParaRPr>
          </a:p>
        </p:txBody>
      </p:sp>
      <p:pic>
        <p:nvPicPr>
          <p:cNvPr id="33799" name="Picture 7" descr="File:6PanelDigipakOasisCD200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 smtClean="0">
              <a:latin typeface="Franklin Gothic Book" pitchFamily="34" charset="0"/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 smtClean="0">
              <a:latin typeface="Arial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 l="7813" t="22504" r="22331" b="174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152</TotalTime>
  <Words>103</Words>
  <Application>Microsoft Macintosh PowerPoint</Application>
  <PresentationFormat>On-screen Show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Franklin Gothic Book</vt:lpstr>
      <vt:lpstr>Wingdings 2</vt:lpstr>
      <vt:lpstr>Calibri</vt:lpstr>
      <vt:lpstr>Technic</vt:lpstr>
      <vt:lpstr>Technic</vt:lpstr>
      <vt:lpstr>Technic</vt:lpstr>
      <vt:lpstr>Technic</vt:lpstr>
      <vt:lpstr>Technic</vt:lpstr>
      <vt:lpstr>Slide 1</vt:lpstr>
      <vt:lpstr>Coursework Briefs</vt:lpstr>
      <vt:lpstr>Digipak: What’s the point?</vt:lpstr>
      <vt:lpstr>Slide 4</vt:lpstr>
      <vt:lpstr>What do you see?</vt:lpstr>
      <vt:lpstr>Slide 6</vt:lpstr>
      <vt:lpstr>Key terms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CSSD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 Practical's</dc:title>
  <dc:creator>Dilraj Kaur Paul</dc:creator>
  <cp:lastModifiedBy>DPa</cp:lastModifiedBy>
  <cp:revision>10</cp:revision>
  <dcterms:created xsi:type="dcterms:W3CDTF">2011-10-30T14:56:35Z</dcterms:created>
  <dcterms:modified xsi:type="dcterms:W3CDTF">2011-11-10T17:00:22Z</dcterms:modified>
</cp:coreProperties>
</file>